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9" r:id="rId4"/>
    <p:sldId id="294" r:id="rId5"/>
    <p:sldId id="260" r:id="rId6"/>
    <p:sldId id="261" r:id="rId7"/>
    <p:sldId id="262" r:id="rId8"/>
    <p:sldId id="263" r:id="rId9"/>
    <p:sldId id="264" r:id="rId10"/>
    <p:sldId id="283" r:id="rId11"/>
    <p:sldId id="266" r:id="rId12"/>
    <p:sldId id="265" r:id="rId13"/>
    <p:sldId id="282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5" r:id="rId22"/>
    <p:sldId id="276" r:id="rId23"/>
    <p:sldId id="287" r:id="rId24"/>
    <p:sldId id="288" r:id="rId25"/>
    <p:sldId id="289" r:id="rId26"/>
    <p:sldId id="273" r:id="rId27"/>
    <p:sldId id="290" r:id="rId28"/>
    <p:sldId id="284" r:id="rId29"/>
    <p:sldId id="277" r:id="rId30"/>
    <p:sldId id="285" r:id="rId31"/>
    <p:sldId id="281" r:id="rId32"/>
    <p:sldId id="286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718" autoAdjust="0"/>
  </p:normalViewPr>
  <p:slideViewPr>
    <p:cSldViewPr>
      <p:cViewPr>
        <p:scale>
          <a:sx n="71" d="100"/>
          <a:sy n="71" d="100"/>
        </p:scale>
        <p:origin x="-94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5BD8-2D4E-4480-81F6-E1579DBCFA64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0FE-FB2F-497F-82C7-0A030A7315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B89AE-6937-47C1-8BE0-7D811A9289F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D92C-9DC4-46A5-A92D-D85BD4EFDE9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CA5CF-2F0C-49BB-8BD7-064224355CD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B0147-AF6D-419A-B489-A661DBB4313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3C700-B271-40DC-A0DF-C5CDBB3E981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EC1BA-5C7C-4E2D-BAD2-60ED1719A95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87889-9F9A-4A6A-9F2F-D97A991A3E12}" type="slidenum">
              <a:rPr lang="en-US">
                <a:latin typeface="Times New Roman" charset="0"/>
              </a:rPr>
              <a:pPr/>
              <a:t>28</a:t>
            </a:fld>
            <a:endParaRPr lang="en-US" dirty="0">
              <a:latin typeface="Times New Roman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58B06-5CE3-4457-82E3-E4B30B0165C4}" type="slidenum">
              <a:rPr lang="en-US">
                <a:latin typeface="Times New Roman" charset="0"/>
              </a:rPr>
              <a:pPr/>
              <a:t>29</a:t>
            </a:fld>
            <a:endParaRPr lang="en-US" dirty="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58B06-5CE3-4457-82E3-E4B30B0165C4}" type="slidenum">
              <a:rPr lang="en-US">
                <a:latin typeface="Times New Roman" charset="0"/>
              </a:rPr>
              <a:pPr/>
              <a:t>30</a:t>
            </a:fld>
            <a:endParaRPr lang="en-US" dirty="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0FE-FB2F-497F-82C7-0A030A7315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CF79-AE6B-4DCA-9BB2-2B6126F6A2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9662-F978-4328-8F8C-C5D088F93F1B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52A4-8C08-4AC4-B7D4-639E5B49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vdvo5FlRqm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browse.phtml?f=download&amp;id=3312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browse.phtml?f=download&amp;id=692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ohnstonsarchive.net/terrorism/wrjp255i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hyperlink" Target="http://www.youtube.com/watch?v=QZmkU5Pg1sw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Globalization</a:t>
            </a:r>
            <a:endParaRPr lang="en-US" sz="7200" dirty="0">
              <a:latin typeface="Comic Sans MS" pitchFamily="66" charset="0"/>
            </a:endParaRPr>
          </a:p>
        </p:txBody>
      </p:sp>
      <p:pic>
        <p:nvPicPr>
          <p:cNvPr id="1026" name="Picture 2" descr="C:\Users\Owner\AppData\Local\Microsoft\Windows\Temporary Internet Files\Content.IE5\SMPKH9QP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3200400" cy="3048000"/>
          </a:xfrm>
          <a:prstGeom prst="rect">
            <a:avLst/>
          </a:prstGeom>
          <a:noFill/>
        </p:spPr>
      </p:pic>
      <p:pic>
        <p:nvPicPr>
          <p:cNvPr id="1027" name="Picture 3" descr="C:\Users\Owner\AppData\Local\Microsoft\Windows\Temporary Internet Files\Content.IE5\IUOB8NRM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85800"/>
            <a:ext cx="37338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638800"/>
            <a:ext cx="43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  <a:hlinkClick r:id="rId5"/>
              </a:rPr>
              <a:t>Shift Happens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4060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RECAP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31" y="685800"/>
            <a:ext cx="8783174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Globalization:</a:t>
            </a:r>
          </a:p>
          <a:p>
            <a:endParaRPr lang="en-US" sz="3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en-US" sz="3200" dirty="0" smtClean="0">
                <a:latin typeface="Comic Sans MS" pitchFamily="66" charset="0"/>
              </a:rPr>
              <a:t>Refers to various global interconnections: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 smtClean="0">
                <a:latin typeface="Comic Sans MS" pitchFamily="66" charset="0"/>
              </a:rPr>
              <a:t> Economic</a:t>
            </a:r>
          </a:p>
          <a:p>
            <a:pPr lvl="3"/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Social</a:t>
            </a:r>
          </a:p>
          <a:p>
            <a:pPr lvl="3"/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Political</a:t>
            </a:r>
          </a:p>
          <a:p>
            <a:pPr lvl="3"/>
            <a:endParaRPr lang="en-US" sz="3200" dirty="0">
              <a:latin typeface="Comic Sans MS" pitchFamily="66" charset="0"/>
              <a:cs typeface="Rod" pitchFamily="49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419256">
            <a:off x="364299" y="3005238"/>
            <a:ext cx="8504808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 or BAD?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362" y="4343400"/>
            <a:ext cx="1900238" cy="1001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334000"/>
            <a:ext cx="2095500" cy="129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6001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Good or Bad?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 much heated debate</a:t>
            </a:r>
          </a:p>
        </p:txBody>
      </p:sp>
      <p:sp>
        <p:nvSpPr>
          <p:cNvPr id="4" name="TextBox 3"/>
          <p:cNvSpPr txBox="1"/>
          <p:nvPr/>
        </p:nvSpPr>
        <p:spPr>
          <a:xfrm rot="20419256">
            <a:off x="516699" y="2624238"/>
            <a:ext cx="8504808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 decide!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31" y="685800"/>
            <a:ext cx="8783174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Globalization:</a:t>
            </a:r>
          </a:p>
          <a:p>
            <a:endParaRPr lang="en-US" sz="3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en-US" sz="3200" dirty="0" smtClean="0">
                <a:latin typeface="Comic Sans MS" pitchFamily="66" charset="0"/>
              </a:rPr>
              <a:t>Refers to various global interconnections: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 smtClean="0">
                <a:latin typeface="Comic Sans MS" pitchFamily="66" charset="0"/>
              </a:rPr>
              <a:t> Economic</a:t>
            </a:r>
          </a:p>
          <a:p>
            <a:pPr lvl="3"/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Social</a:t>
            </a:r>
          </a:p>
          <a:p>
            <a:pPr lvl="3"/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Political</a:t>
            </a:r>
          </a:p>
          <a:p>
            <a:pPr lvl="3"/>
            <a:endParaRPr lang="en-US" sz="3200" dirty="0">
              <a:latin typeface="Comic Sans MS" pitchFamily="66" charset="0"/>
              <a:cs typeface="Rod" pitchFamily="49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97180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McDonalds in Japan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96240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French films being shown in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Philadelphia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876800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United Nations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419256">
            <a:off x="516699" y="2624238"/>
            <a:ext cx="8504808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 or BAD?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362" y="4343400"/>
            <a:ext cx="1900238" cy="1001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334000"/>
            <a:ext cx="2095500" cy="129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7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Comic Sans MS" pitchFamily="66" charset="0"/>
              </a:rPr>
              <a:t>Positive Aspects</a:t>
            </a:r>
            <a:endParaRPr lang="en-US" sz="3600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60363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As more $$ is poured in to developing countries,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there is a greater chance for the people in those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countries to economically succeed and increase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their standard of living.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Global competition encourages creativity and </a:t>
            </a:r>
          </a:p>
          <a:p>
            <a:r>
              <a:rPr lang="en-US" sz="2400" b="1" dirty="0" smtClean="0">
                <a:latin typeface="Comic Sans MS" pitchFamily="66" charset="0"/>
              </a:rPr>
              <a:t>   innovation and keeps prices for goods/services in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check.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Developing countries are able to reap the benefits of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new technologies without having to go through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the “growing pains” associated with them… no need</a:t>
            </a:r>
          </a:p>
          <a:p>
            <a:r>
              <a:rPr lang="en-US" sz="2400" b="1" dirty="0" smtClean="0">
                <a:latin typeface="Comic Sans MS" pitchFamily="66" charset="0"/>
              </a:rPr>
              <a:t>   to re-invent the wheel.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  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2294" name="Picture 6" descr="http://www.amazing-animations.com/animations/hands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"/>
            <a:ext cx="14287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7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Comic Sans MS" pitchFamily="66" charset="0"/>
              </a:rPr>
              <a:t>Positive Aspects</a:t>
            </a:r>
            <a:endParaRPr lang="en-US" sz="3600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711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Governments are able to better work together toward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common goals now that there is an advantage in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cooperation, an improved ability to interact…a global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awareness of issues.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There is a greater access to foreign culture in the</a:t>
            </a:r>
          </a:p>
          <a:p>
            <a:r>
              <a:rPr lang="en-US" sz="2400" b="1" dirty="0" smtClean="0">
                <a:latin typeface="Comic Sans MS" pitchFamily="66" charset="0"/>
              </a:rPr>
              <a:t>   form of movies, music, food, clothing…in short,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the world has more choices.</a:t>
            </a:r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  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4" name="Action Button: End 3">
            <a:hlinkClick r:id="rId3" action="ppaction://hlinksldjump" highlightClick="1"/>
          </p:cNvPr>
          <p:cNvSpPr/>
          <p:nvPr/>
        </p:nvSpPr>
        <p:spPr>
          <a:xfrm>
            <a:off x="7696200" y="571500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030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Comic Sans MS" pitchFamily="66" charset="0"/>
              </a:rPr>
              <a:t>Negative</a:t>
            </a:r>
            <a:r>
              <a:rPr lang="en-US" sz="3600" u="sng" dirty="0" smtClean="0">
                <a:solidFill>
                  <a:srgbClr val="FFFF00"/>
                </a:solidFill>
                <a:latin typeface="Comic Sans MS" pitchFamily="66" charset="0"/>
              </a:rPr>
              <a:t> Aspects</a:t>
            </a:r>
            <a:endParaRPr lang="en-US" sz="3600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9354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Outsourcing</a:t>
            </a:r>
            <a:r>
              <a:rPr lang="en-US" sz="2400" b="1" dirty="0" smtClean="0">
                <a:latin typeface="Comic Sans MS" pitchFamily="66" charset="0"/>
              </a:rPr>
              <a:t>, while it provides jobs to a population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in one country, it takes away those jobs from another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country, leaving many without jobs.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As countries continue to interact, will cultures lose</a:t>
            </a:r>
          </a:p>
          <a:p>
            <a:r>
              <a:rPr lang="en-US" sz="2400" b="1" dirty="0" smtClean="0">
                <a:latin typeface="Comic Sans MS" pitchFamily="66" charset="0"/>
              </a:rPr>
              <a:t>   their individuality?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There may be a greater 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chance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disease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 spreading</a:t>
            </a:r>
          </a:p>
          <a:p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  worldwide</a:t>
            </a:r>
            <a:r>
              <a:rPr lang="en-US" sz="2400" b="1" dirty="0" smtClean="0">
                <a:latin typeface="Comic Sans MS" pitchFamily="66" charset="0"/>
              </a:rPr>
              <a:t>, as well as “bugs”…that could really harm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non-native ecosystems.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There is 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little international regulation</a:t>
            </a:r>
            <a:r>
              <a:rPr lang="en-US" sz="2400" b="1" dirty="0" smtClean="0">
                <a:latin typeface="Comic Sans MS" pitchFamily="66" charset="0"/>
              </a:rPr>
              <a:t>…this could 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cause dire consequences for the safety of people and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the environment.</a:t>
            </a:r>
          </a:p>
        </p:txBody>
      </p:sp>
      <p:pic>
        <p:nvPicPr>
          <p:cNvPr id="1026" name="Picture 2" descr="C:\Users\Owner\AppData\Local\Microsoft\Windows\Temporary Internet Files\Content.IE5\B4JXHMMU\MC9004343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3048000"/>
            <a:ext cx="1066800" cy="966623"/>
          </a:xfrm>
          <a:prstGeom prst="rect">
            <a:avLst/>
          </a:prstGeom>
          <a:noFill/>
        </p:spPr>
      </p:pic>
      <p:sp>
        <p:nvSpPr>
          <p:cNvPr id="6" name="Action Button: End 5">
            <a:hlinkClick r:id="rId4" action="ppaction://hlinksldjump" highlightClick="1"/>
          </p:cNvPr>
          <p:cNvSpPr/>
          <p:nvPr/>
        </p:nvSpPr>
        <p:spPr>
          <a:xfrm>
            <a:off x="8077200" y="6324600"/>
            <a:ext cx="1042416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030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Comic Sans MS" pitchFamily="66" charset="0"/>
              </a:rPr>
              <a:t>Negative</a:t>
            </a:r>
            <a:r>
              <a:rPr lang="en-US" sz="3600" u="sng" dirty="0" smtClean="0">
                <a:solidFill>
                  <a:srgbClr val="FFFF00"/>
                </a:solidFill>
                <a:latin typeface="Comic Sans MS" pitchFamily="66" charset="0"/>
              </a:rPr>
              <a:t> Aspects</a:t>
            </a:r>
            <a:endParaRPr lang="en-US" sz="3600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5539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 Large Western-driven organizations such as the IMF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[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International Monetary Fund</a:t>
            </a:r>
            <a:r>
              <a:rPr lang="en-US" sz="2400" b="1" dirty="0" smtClean="0">
                <a:latin typeface="Comic Sans MS" pitchFamily="66" charset="0"/>
              </a:rPr>
              <a:t>] and the World Bank 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make it easy for a developing country to obtain a</a:t>
            </a: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loan.  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However, what will the loan be granted for?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  will using the loan change their</a:t>
            </a:r>
          </a:p>
          <a:p>
            <a:pPr lvl="4"/>
            <a:r>
              <a:rPr lang="en-US" sz="2400" b="1" dirty="0" smtClean="0">
                <a:latin typeface="Comic Sans MS" pitchFamily="66" charset="0"/>
              </a:rPr>
              <a:t>   traditional culture?….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886200"/>
            <a:ext cx="359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Ethnocentrism?</a:t>
            </a: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7848600" y="541020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Corporate Expansion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Multi-national </a:t>
            </a:r>
            <a:b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or trans-national corporations</a:t>
            </a:r>
            <a:r>
              <a:rPr lang="en-GB" sz="2800" dirty="0" smtClean="0">
                <a:latin typeface="Comic Sans MS" pitchFamily="66" charset="0"/>
              </a:rPr>
              <a:t>– businesses with 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a headquarters 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in one country but with business operations in a number of others.</a:t>
            </a:r>
          </a:p>
        </p:txBody>
      </p:sp>
      <p:pic>
        <p:nvPicPr>
          <p:cNvPr id="9220" name="Picture 14" descr="From the Ad in Piccadilly Circus, Lond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3657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533400" y="4953000"/>
            <a:ext cx="4267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Comic Sans MS" pitchFamily="66" charset="0"/>
              </a:rPr>
              <a:t>No matter where you go in the world, certain businesses will always have a presen</a:t>
            </a:r>
            <a:r>
              <a:rPr lang="en-GB" sz="1400" dirty="0">
                <a:latin typeface="Verdana" pitchFamily="34" charset="0"/>
              </a:rPr>
              <a:t>ce.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latin typeface="Verdana" pitchFamily="34" charset="0"/>
              </a:rPr>
              <a:t>Copyright: mkeky,  stock.xchng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2116138" cy="212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 l="8400" t="9467" r="5200" b="20134"/>
          <a:stretch>
            <a:fillRect/>
          </a:stretch>
        </p:blipFill>
        <p:spPr bwMode="auto">
          <a:xfrm>
            <a:off x="838200" y="3124200"/>
            <a:ext cx="29718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9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Corporation </a:t>
            </a:r>
            <a:r>
              <a:rPr kumimoji="0" lang="en-GB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Corporate Domination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41148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Key Issues </a:t>
            </a:r>
          </a:p>
          <a:p>
            <a:pPr eaLnBrk="1" hangingPunct="1">
              <a:buNone/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[problems]: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Damage to the environment?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Exploitation of labor?</a:t>
            </a:r>
            <a:r>
              <a:rPr lang="en-GB" sz="2000" dirty="0" smtClean="0">
                <a:solidFill>
                  <a:srgbClr val="444444"/>
                </a:solidFill>
                <a:latin typeface="Comic Sans MS" pitchFamily="66" charset="0"/>
                <a:hlinkClick r:id="rId3"/>
              </a:rPr>
              <a:t> </a:t>
            </a:r>
            <a:endParaRPr lang="en-GB" sz="2000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Monopoly power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Economic degradation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Non-renewable resources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Damage to cultures</a:t>
            </a:r>
          </a:p>
          <a:p>
            <a:pPr eaLnBrk="1" hangingPunct="1"/>
            <a:endParaRPr lang="en-GB" sz="2400" dirty="0" smtClean="0"/>
          </a:p>
        </p:txBody>
      </p:sp>
      <p:pic>
        <p:nvPicPr>
          <p:cNvPr id="9229" name="Picture 13" descr="8096_395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1600200"/>
            <a:ext cx="1981200" cy="3078163"/>
          </a:xfrm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724400" y="4876800"/>
            <a:ext cx="403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Comic Sans MS" pitchFamily="66" charset="0"/>
              </a:rPr>
              <a:t>Shell and Nike’s activities have come under severe criticism </a:t>
            </a:r>
            <a:br>
              <a:rPr lang="en-GB" sz="1800" dirty="0">
                <a:latin typeface="Comic Sans MS" pitchFamily="66" charset="0"/>
              </a:rPr>
            </a:br>
            <a:r>
              <a:rPr lang="en-GB" sz="1800" dirty="0">
                <a:latin typeface="Comic Sans MS" pitchFamily="66" charset="0"/>
              </a:rPr>
              <a:t>in some quarters.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latin typeface="Verdana" pitchFamily="34" charset="0"/>
              </a:rPr>
              <a:t>Copyright: Homsel, stock.xchng</a:t>
            </a:r>
          </a:p>
          <a:p>
            <a:pPr>
              <a:spcBef>
                <a:spcPct val="50000"/>
              </a:spcBef>
            </a:pPr>
            <a:endParaRPr lang="en-GB" sz="1200" dirty="0">
              <a:latin typeface="Verdana" pitchFamily="34" charset="0"/>
            </a:endParaRPr>
          </a:p>
        </p:txBody>
      </p:sp>
      <p:pic>
        <p:nvPicPr>
          <p:cNvPr id="9235" name="Picture 19" descr="33120_80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676400"/>
            <a:ext cx="2133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End 6">
            <a:hlinkClick r:id="rId6" action="ppaction://hlinksldjump" highlightClick="1"/>
          </p:cNvPr>
          <p:cNvSpPr/>
          <p:nvPr/>
        </p:nvSpPr>
        <p:spPr>
          <a:xfrm>
            <a:off x="8077200" y="6324600"/>
            <a:ext cx="1042416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7625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If you look at the tag on your shirt,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chances are you would see that it:</a:t>
            </a:r>
          </a:p>
          <a:p>
            <a:endParaRPr lang="en-US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was made in a country other than the U.S.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and that before it reached your closet, </a:t>
            </a:r>
          </a:p>
          <a:p>
            <a:r>
              <a:rPr lang="en-US" sz="2400" dirty="0" smtClean="0">
                <a:latin typeface="Comic Sans MS" pitchFamily="66" charset="0"/>
              </a:rPr>
              <a:t>   it could have very well been made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with Chinese cotton,</a:t>
            </a:r>
          </a:p>
          <a:p>
            <a:endParaRPr lang="en-US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sewed by Thai hands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shipped across the Pacific on a French freighter to a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port in Los Angeles…  crewed by Spaniards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4" name="Picture 6" descr="C:\Users\Owner\AppData\Local\Microsoft\Windows\Temporary Internet Files\Content.IE5\7O51LJ8C\MC9004354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428750" cy="1295400"/>
          </a:xfrm>
          <a:prstGeom prst="rect">
            <a:avLst/>
          </a:prstGeom>
          <a:noFill/>
        </p:spPr>
      </p:pic>
      <p:pic>
        <p:nvPicPr>
          <p:cNvPr id="2055" name="Picture 7" descr="C:\Users\Owner\AppData\Local\Microsoft\Windows\Temporary Internet Files\Content.IE5\FQHS8JRP\MC9001291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752600"/>
            <a:ext cx="990600" cy="990600"/>
          </a:xfrm>
          <a:prstGeom prst="rect">
            <a:avLst/>
          </a:prstGeom>
          <a:noFill/>
        </p:spPr>
      </p:pic>
      <p:pic>
        <p:nvPicPr>
          <p:cNvPr id="2056" name="Picture 8" descr="C:\Users\Owner\AppData\Local\Microsoft\Windows\Temporary Internet Files\Content.IE5\LTV60XKZ\MC9003292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200400"/>
            <a:ext cx="1066800" cy="909119"/>
          </a:xfrm>
          <a:prstGeom prst="rect">
            <a:avLst/>
          </a:prstGeom>
          <a:noFill/>
        </p:spPr>
      </p:pic>
      <p:pic>
        <p:nvPicPr>
          <p:cNvPr id="2058" name="Picture 10" descr="C:\Users\Owner\AppData\Local\Microsoft\Windows\Temporary Internet Files\Content.IE5\LTV60XKZ\MC91021637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971800"/>
            <a:ext cx="1952625" cy="1981200"/>
          </a:xfrm>
          <a:prstGeom prst="rect">
            <a:avLst/>
          </a:prstGeom>
          <a:noFill/>
        </p:spPr>
      </p:pic>
      <p:pic>
        <p:nvPicPr>
          <p:cNvPr id="2060" name="Picture 12" descr="C:\Users\Owner\AppData\Local\Microsoft\Windows\Temporary Internet Files\Content.IE5\WGHZJKWH\MC90023146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505200"/>
            <a:ext cx="1371601" cy="1333122"/>
          </a:xfrm>
          <a:prstGeom prst="rect">
            <a:avLst/>
          </a:prstGeom>
          <a:noFill/>
        </p:spPr>
      </p:pic>
      <p:pic>
        <p:nvPicPr>
          <p:cNvPr id="2065" name="Picture 17" descr="C:\Users\Owner\AppData\Local\Microsoft\Windows\Temporary Internet Files\Content.IE5\T65QTH6C\MC90043395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43500"/>
            <a:ext cx="1714500" cy="17145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696200" y="5410200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2667000"/>
            <a:ext cx="9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pic>
        <p:nvPicPr>
          <p:cNvPr id="2066" name="Picture 18" descr="C:\Users\Owner\AppData\Local\Microsoft\Windows\Temporary Internet Files\Content.IE5\ABNB36L7\MC90009827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562600"/>
            <a:ext cx="1295400" cy="1295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20655325">
            <a:off x="636478" y="2755797"/>
            <a:ext cx="8138766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INTERNATIONAL EXCHANGE –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 …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just one example of “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Globalization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Trade versus Aid?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FFFF00"/>
                </a:solidFill>
                <a:latin typeface="Comic Sans MS" pitchFamily="66" charset="0"/>
              </a:rPr>
              <a:t>Benefits of Trade: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Increased choice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Greater potential for growth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Greater employment opportunities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flipV="1">
            <a:off x="4953000" y="4740275"/>
            <a:ext cx="3286125" cy="74613"/>
            <a:chOff x="0" y="0"/>
            <a:chExt cx="2070" cy="1834"/>
          </a:xfrm>
        </p:grpSpPr>
        <p:sp>
          <p:nvSpPr>
            <p:cNvPr id="717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70" cy="0"/>
            </a:xfrm>
            <a:prstGeom prst="rect">
              <a:avLst/>
            </a:prstGeom>
            <a:solidFill>
              <a:srgbClr val="E8E8E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0" y="0"/>
              <a:ext cx="2059" cy="1834"/>
              <a:chOff x="0" y="0"/>
              <a:chExt cx="2059" cy="1834"/>
            </a:xfrm>
          </p:grpSpPr>
          <p:sp>
            <p:nvSpPr>
              <p:cNvPr id="717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solidFill>
                <a:srgbClr val="E8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2059" cy="1834"/>
                <a:chOff x="0" y="0"/>
                <a:chExt cx="2059" cy="1834"/>
              </a:xfrm>
            </p:grpSpPr>
            <p:sp>
              <p:nvSpPr>
                <p:cNvPr id="717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59" cy="0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8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59" cy="183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600" dirty="0">
                      <a:solidFill>
                        <a:srgbClr val="444444"/>
                      </a:solidFill>
                      <a:latin typeface="Verdana" pitchFamily="34" charset="0"/>
                      <a:hlinkClick r:id="rId3"/>
                    </a:rPr>
                    <a:t>  </a:t>
                  </a:r>
                  <a:endParaRPr lang="en-GB" sz="600" dirty="0">
                    <a:solidFill>
                      <a:srgbClr val="444444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pic>
        <p:nvPicPr>
          <p:cNvPr id="7173" name="Picture 13" descr="6925_865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981200"/>
            <a:ext cx="4191000" cy="3481388"/>
          </a:xfrm>
        </p:spPr>
      </p:pic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4572000" y="5486400"/>
            <a:ext cx="42672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Comic Sans MS" pitchFamily="66" charset="0"/>
              </a:rPr>
              <a:t>Trade has led to massive increases in wealth for many countries.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Verdana" pitchFamily="34" charset="0"/>
              </a:rPr>
              <a:t>Copyright: </a:t>
            </a:r>
            <a:r>
              <a:rPr lang="en-GB" sz="1000" dirty="0" smtClean="0">
                <a:latin typeface="Verdana" pitchFamily="34" charset="0"/>
              </a:rPr>
              <a:t>budget stock, </a:t>
            </a:r>
            <a:r>
              <a:rPr lang="en-GB" sz="1000" dirty="0">
                <a:latin typeface="Verdana" pitchFamily="34" charset="0"/>
              </a:rPr>
              <a:t>stock.xchng</a:t>
            </a:r>
          </a:p>
          <a:p>
            <a:pPr>
              <a:spcBef>
                <a:spcPct val="50000"/>
              </a:spcBef>
            </a:pPr>
            <a:endParaRPr lang="en-GB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/>
      <p:bldP spid="7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Trade versus Aid?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3810000" cy="4114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solidFill>
                  <a:srgbClr val="FFFF00"/>
                </a:solidFill>
                <a:latin typeface="Comic Sans MS" pitchFamily="66" charset="0"/>
              </a:rPr>
              <a:t>Disadvantages </a:t>
            </a:r>
            <a:br>
              <a:rPr lang="en-GB" sz="2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2600" dirty="0" smtClean="0">
                <a:solidFill>
                  <a:srgbClr val="FFFF00"/>
                </a:solidFill>
                <a:latin typeface="Comic Sans MS" pitchFamily="66" charset="0"/>
              </a:rPr>
              <a:t>of trade: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Increase in gap between the rich and the poor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Dominance of global trade by the rich, northern hemisphere countries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Lack of opportunities for the poor to be able to have access to markets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Exploitation of workers and growers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8196" name="Picture 13" descr="79528_78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038600" cy="3492500"/>
          </a:xfrm>
        </p:spPr>
      </p:pic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648200" y="5105400"/>
            <a:ext cx="4038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How far does trade help children like these?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latin typeface="Verdana" pitchFamily="34" charset="0"/>
              </a:rPr>
              <a:t>Copyright: clesio, stock.xchng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5"/>
      <p:bldP spid="8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Other Issues: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76400"/>
            <a:ext cx="4267200" cy="4191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400" dirty="0" smtClean="0">
                <a:latin typeface="Comic Sans MS" pitchFamily="66" charset="0"/>
              </a:rPr>
              <a:t>Accountability </a:t>
            </a:r>
            <a:br>
              <a:rPr lang="en-GB" sz="2400" dirty="0" smtClean="0">
                <a:latin typeface="Comic Sans MS" pitchFamily="66" charset="0"/>
              </a:rPr>
            </a:br>
            <a:r>
              <a:rPr lang="en-GB" sz="2400" dirty="0" smtClean="0">
                <a:latin typeface="Comic Sans MS" pitchFamily="66" charset="0"/>
              </a:rPr>
              <a:t>of Global businesses?</a:t>
            </a:r>
          </a:p>
          <a:p>
            <a:pPr eaLnBrk="1" hangingPunct="1"/>
            <a:r>
              <a:rPr lang="en-GB" sz="2400" dirty="0" smtClean="0">
                <a:latin typeface="Comic Sans MS" pitchFamily="66" charset="0"/>
              </a:rPr>
              <a:t>Ethical responsibility of business?</a:t>
            </a:r>
          </a:p>
          <a:p>
            <a:pPr eaLnBrk="1" hangingPunct="1"/>
            <a:r>
              <a:rPr lang="en-GB" sz="2400" dirty="0" smtClean="0">
                <a:latin typeface="Comic Sans MS" pitchFamily="66" charset="0"/>
              </a:rPr>
              <a:t>Efforts to remove trade barriers</a:t>
            </a:r>
          </a:p>
          <a:p>
            <a:r>
              <a:rPr lang="en-GB" sz="2400" dirty="0" smtClean="0">
                <a:latin typeface="Comic Sans MS" pitchFamily="66" charset="0"/>
              </a:rPr>
              <a:t>Increased gap between rich and poor fuels </a:t>
            </a:r>
          </a:p>
          <a:p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4300" b="1" dirty="0" smtClean="0">
                <a:solidFill>
                  <a:srgbClr val="FFC000"/>
                </a:solidFill>
                <a:latin typeface="Comic Sans MS" pitchFamily="66" charset="0"/>
              </a:rPr>
              <a:t>XENOPHOBI</a:t>
            </a:r>
            <a:r>
              <a:rPr lang="en-GB" sz="4300" dirty="0" smtClean="0">
                <a:solidFill>
                  <a:srgbClr val="FFC000"/>
                </a:solidFill>
                <a:latin typeface="Comic Sans MS" pitchFamily="66" charset="0"/>
              </a:rPr>
              <a:t>A</a:t>
            </a:r>
          </a:p>
          <a:p>
            <a:pPr eaLnBrk="1" hangingPunct="1"/>
            <a:endParaRPr lang="en-GB" sz="2400" dirty="0" smtClean="0">
              <a:latin typeface="Comic Sans MS" pitchFamily="66" charset="0"/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04800" y="4724400"/>
            <a:ext cx="381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There are plenty of people who believe that </a:t>
            </a:r>
            <a:r>
              <a:rPr lang="en-GB" sz="1200" dirty="0" smtClean="0">
                <a:latin typeface="Comic Sans MS" pitchFamily="66" charset="0"/>
              </a:rPr>
              <a:t>globalization </a:t>
            </a:r>
            <a:r>
              <a:rPr lang="en-GB" sz="1200" dirty="0">
                <a:latin typeface="Comic Sans MS" pitchFamily="66" charset="0"/>
              </a:rPr>
              <a:t>is a negative development, protests at the G8 summits, pollution, poverty and concern over GM crops are just some of the issues.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latin typeface="Verdana" pitchFamily="34" charset="0"/>
              </a:rPr>
              <a:t>Copyright: stock.xchng</a:t>
            </a:r>
          </a:p>
          <a:p>
            <a:pPr>
              <a:spcBef>
                <a:spcPct val="50000"/>
              </a:spcBef>
            </a:pPr>
            <a:endParaRPr lang="en-GB" sz="1200" dirty="0">
              <a:latin typeface="Verdana" pitchFamily="34" charset="0"/>
            </a:endParaRPr>
          </a:p>
        </p:txBody>
      </p:sp>
      <p:pic>
        <p:nvPicPr>
          <p:cNvPr id="14372" name="Picture 36" descr="86433_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35138"/>
            <a:ext cx="43434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37" descr="76198_1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145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" name="Picture 38" descr="79325_4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76400"/>
            <a:ext cx="4419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Picture 39" descr="Image of Anti-GM Crop Protest, Long Marsden, England, image 756738-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70050"/>
            <a:ext cx="4419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4339" grpId="0" uiExpand="1" build="p" autoUpdateAnimBg="0"/>
      <p:bldP spid="143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lobalization101.org/uploads/Image/Minaret_of_the_Bride_Sy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30734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626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Western values and Islam?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181600"/>
            <a:ext cx="2534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ISSUE?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810000"/>
            <a:ext cx="7133684" cy="110799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TERRORISM????</a:t>
            </a:r>
            <a:endParaRPr lang="en-US" sz="6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eadliest terrorist attacks in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725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johnstonsarchive.net/terrorism/globalterror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8001000" cy="508635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010768" y="-29780"/>
            <a:ext cx="7122463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Map of worst terrorist attacks worldwide: 100 or more fatalities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(under construction)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compiled by Wm. Robert Johnston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List of attacks since 9-11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Map of worst terrorist attacks worldwide: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100 or more fatalities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0666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Globalisation</a:t>
            </a:r>
          </a:p>
        </p:txBody>
      </p:sp>
      <p:pic>
        <p:nvPicPr>
          <p:cNvPr id="4099" name="Picture 4" descr="$0$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14400"/>
            <a:ext cx="8763000" cy="5097463"/>
          </a:xfrm>
          <a:noFill/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RECAP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Globalization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could involve all these things!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27660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Globalization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6001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Good or Bad?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 much heated debate</a:t>
            </a:r>
          </a:p>
        </p:txBody>
      </p:sp>
      <p:sp>
        <p:nvSpPr>
          <p:cNvPr id="4" name="TextBox 3"/>
          <p:cNvSpPr txBox="1"/>
          <p:nvPr/>
        </p:nvSpPr>
        <p:spPr>
          <a:xfrm rot="20419256">
            <a:off x="516699" y="2624238"/>
            <a:ext cx="8504808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 decide!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304800"/>
            <a:ext cx="7010400" cy="6154739"/>
            <a:chOff x="192" y="36"/>
            <a:chExt cx="3264" cy="3877"/>
          </a:xfrm>
        </p:grpSpPr>
        <p:sp>
          <p:nvSpPr>
            <p:cNvPr id="4104" name="Text Box 3"/>
            <p:cNvSpPr txBox="1">
              <a:spLocks noChangeArrowheads="1"/>
            </p:cNvSpPr>
            <p:nvPr/>
          </p:nvSpPr>
          <p:spPr bwMode="auto">
            <a:xfrm>
              <a:off x="192" y="36"/>
              <a:ext cx="3264" cy="3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231775" indent="-231775"/>
              <a:r>
                <a:rPr lang="en-US" sz="2800" b="1" dirty="0" smtClean="0">
                  <a:solidFill>
                    <a:srgbClr val="FFFF00"/>
                  </a:solidFill>
                  <a:latin typeface="Comic Sans MS" pitchFamily="66" charset="0"/>
                </a:rPr>
                <a:t>     Contradictions </a:t>
              </a:r>
              <a:r>
                <a:rPr lang="en-US" sz="2800" b="1" dirty="0">
                  <a:solidFill>
                    <a:srgbClr val="FFFF00"/>
                  </a:solidFill>
                  <a:latin typeface="Comic Sans MS" pitchFamily="66" charset="0"/>
                </a:rPr>
                <a:t>in </a:t>
              </a:r>
              <a:r>
                <a:rPr lang="en-US" sz="3600" b="1" dirty="0" smtClean="0">
                  <a:solidFill>
                    <a:srgbClr val="FFFF00"/>
                  </a:solidFill>
                  <a:latin typeface="Comic Sans MS" pitchFamily="66" charset="0"/>
                </a:rPr>
                <a:t>Globalization</a:t>
              </a:r>
              <a:endParaRPr lang="en-US" sz="3600" b="1" dirty="0">
                <a:solidFill>
                  <a:srgbClr val="FFFF00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>
                <a:latin typeface="Verdana" pitchFamily="34" charset="0"/>
              </a:endParaRPr>
            </a:p>
            <a:p>
              <a:pPr marL="231775" indent="-231775"/>
              <a:r>
                <a:rPr lang="en-US" sz="1800" i="1" dirty="0">
                  <a:latin typeface="Comic Sans MS" pitchFamily="66" charset="0"/>
                  <a:cs typeface="Times New Roman" charset="0"/>
                </a:rPr>
                <a:t>   </a:t>
              </a:r>
              <a:endParaRPr lang="en-US" sz="2000" b="1" dirty="0">
                <a:latin typeface="Comic Sans MS" pitchFamily="66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>
                <a:latin typeface="Verdana" pitchFamily="34" charset="0"/>
              </a:endParaRPr>
            </a:p>
          </p:txBody>
        </p:sp>
        <p:sp>
          <p:nvSpPr>
            <p:cNvPr id="4105" name="Line 4"/>
            <p:cNvSpPr>
              <a:spLocks noChangeShapeType="1"/>
            </p:cNvSpPr>
            <p:nvPr/>
          </p:nvSpPr>
          <p:spPr bwMode="auto">
            <a:xfrm>
              <a:off x="288" y="778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 cstate="print"/>
          <a:srcRect l="-35" t="-5" r="51060" b="20569"/>
          <a:stretch>
            <a:fillRect/>
          </a:stretch>
        </p:blipFill>
        <p:spPr bwMode="auto">
          <a:xfrm>
            <a:off x="6934200" y="3962400"/>
            <a:ext cx="2209800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85800"/>
            <a:ext cx="1244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981200"/>
            <a:ext cx="123983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0816796">
            <a:off x="17224" y="419128"/>
            <a:ext cx="3778308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 or BAD?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00200"/>
            <a:ext cx="563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1775" indent="-231775"/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6112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So far, globalization has had </a:t>
            </a:r>
            <a:r>
              <a:rPr lang="en-US" sz="2400" b="1" i="1" dirty="0" smtClean="0">
                <a:latin typeface="Comic Sans MS" pitchFamily="66" charset="0"/>
              </a:rPr>
              <a:t>both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marL="231775" indent="-231775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positive and negative effects on global </a:t>
            </a:r>
          </a:p>
          <a:p>
            <a:pPr marL="231775" indent="-231775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peace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524000"/>
            <a:ext cx="56653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Globalization has many inherent </a:t>
            </a:r>
          </a:p>
          <a:p>
            <a:pPr marL="231775" indent="-231775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contradictions including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31775" indent="-231775"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It integrates and disintegrates</a:t>
            </a:r>
          </a:p>
          <a:p>
            <a:pPr marL="231775" indent="-231775"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It fosters cooperation and conflict</a:t>
            </a:r>
          </a:p>
          <a:p>
            <a:pPr marL="231775" indent="-231775"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It engenders order and disorder</a:t>
            </a:r>
          </a:p>
          <a:p>
            <a:pPr marL="231775" indent="-231775"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It is divisive and unifying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  <p:bldP spid="8" grpId="1" animBg="1"/>
      <p:bldP spid="10" grpId="0" uiExpand="1" build="p" bldLvl="5"/>
      <p:bldP spid="11" grpId="0"/>
      <p:bldP spid="12" grpId="0" uiExpand="1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990600"/>
            <a:ext cx="5562250" cy="5448008"/>
            <a:chOff x="192" y="346"/>
            <a:chExt cx="3453" cy="2968"/>
          </a:xfrm>
        </p:grpSpPr>
        <p:sp>
          <p:nvSpPr>
            <p:cNvPr id="9223" name="Text Box 3"/>
            <p:cNvSpPr txBox="1">
              <a:spLocks noChangeArrowheads="1"/>
            </p:cNvSpPr>
            <p:nvPr/>
          </p:nvSpPr>
          <p:spPr bwMode="auto">
            <a:xfrm>
              <a:off x="192" y="346"/>
              <a:ext cx="3453" cy="29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231775" indent="-231775"/>
              <a:r>
                <a:rPr lang="en-US" sz="2800" b="1" dirty="0" smtClean="0">
                  <a:solidFill>
                    <a:srgbClr val="FFFF00"/>
                  </a:solidFill>
                  <a:latin typeface="Comic Sans MS" pitchFamily="66" charset="0"/>
                </a:rPr>
                <a:t>Globalization </a:t>
              </a:r>
              <a:r>
                <a:rPr lang="en-US" sz="2800" b="1" dirty="0">
                  <a:solidFill>
                    <a:srgbClr val="FFFF00"/>
                  </a:solidFill>
                  <a:latin typeface="Comic Sans MS" pitchFamily="66" charset="0"/>
                </a:rPr>
                <a:t>Is Here to Stay!</a:t>
              </a: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>
                <a:latin typeface="Verdana" pitchFamily="34" charset="0"/>
              </a:endParaRPr>
            </a:p>
            <a:p>
              <a:pPr marL="231775" indent="-231775"/>
              <a:endParaRPr lang="en-US" sz="2000" b="1" dirty="0">
                <a:solidFill>
                  <a:srgbClr val="001744"/>
                </a:solidFill>
                <a:latin typeface="Verdana" pitchFamily="34" charset="0"/>
              </a:endParaRPr>
            </a:p>
            <a:p>
              <a:pPr marL="231775" indent="-231775"/>
              <a:r>
                <a:rPr lang="en-US" sz="2000" dirty="0">
                  <a:latin typeface="Comic Sans MS" pitchFamily="66" charset="0"/>
                </a:rPr>
                <a:t>Globalization does have problems and </a:t>
              </a:r>
            </a:p>
            <a:p>
              <a:pPr marL="231775" indent="-231775"/>
              <a:r>
                <a:rPr lang="en-US" sz="2000" dirty="0">
                  <a:latin typeface="Comic Sans MS" pitchFamily="66" charset="0"/>
                </a:rPr>
                <a:t>negative effects, but it is not going to </a:t>
              </a:r>
            </a:p>
            <a:p>
              <a:pPr marL="231775" indent="-231775"/>
              <a:r>
                <a:rPr lang="en-US" sz="2000" dirty="0">
                  <a:latin typeface="Comic Sans MS" pitchFamily="66" charset="0"/>
                </a:rPr>
                <a:t>disappear.  So…</a:t>
              </a:r>
            </a:p>
            <a:p>
              <a:pPr marL="231775" indent="-231775"/>
              <a:endParaRPr lang="en-US" sz="2000" dirty="0">
                <a:latin typeface="Comic Sans MS" pitchFamily="66" charset="0"/>
              </a:endParaRPr>
            </a:p>
            <a:p>
              <a:pPr marL="231775" indent="-231775"/>
              <a:r>
                <a:rPr lang="en-US" sz="2000" dirty="0">
                  <a:latin typeface="Comic Sans MS" pitchFamily="66" charset="0"/>
                </a:rPr>
                <a:t>We need to learn how to reap its </a:t>
              </a:r>
            </a:p>
            <a:p>
              <a:pPr marL="231775" indent="-231775"/>
              <a:r>
                <a:rPr lang="en-US" sz="2000" dirty="0">
                  <a:latin typeface="Comic Sans MS" pitchFamily="66" charset="0"/>
                </a:rPr>
                <a:t>benefits, and minimize its costs. To do</a:t>
              </a:r>
            </a:p>
            <a:p>
              <a:pPr marL="231775" indent="-231775"/>
              <a:r>
                <a:rPr lang="en-US" sz="2000" dirty="0">
                  <a:latin typeface="Comic Sans MS" pitchFamily="66" charset="0"/>
                </a:rPr>
                <a:t>that, we must:</a:t>
              </a:r>
            </a:p>
            <a:p>
              <a:pPr marL="231775" indent="-231775"/>
              <a:endParaRPr lang="en-US" sz="2000" b="1" dirty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Understand its impacts </a:t>
              </a:r>
            </a:p>
            <a:p>
              <a:pPr marL="231775" indent="-231775"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Work to remedy the problems </a:t>
              </a:r>
            </a:p>
            <a:p>
              <a:pPr marL="231775" indent="-231775"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Work to spread the benefits as widely as possible </a:t>
              </a:r>
            </a:p>
            <a:p>
              <a:pPr marL="231775" indent="-231775">
                <a:buFontTx/>
                <a:buChar char="•"/>
              </a:pPr>
              <a:endParaRPr lang="en-US" sz="2000" dirty="0">
                <a:latin typeface="Verdana" pitchFamily="34" charset="0"/>
              </a:endParaRPr>
            </a:p>
          </p:txBody>
        </p:sp>
        <p:sp>
          <p:nvSpPr>
            <p:cNvPr id="9224" name="Line 4"/>
            <p:cNvSpPr>
              <a:spLocks noChangeShapeType="1"/>
            </p:cNvSpPr>
            <p:nvPr/>
          </p:nvSpPr>
          <p:spPr bwMode="auto">
            <a:xfrm>
              <a:off x="288" y="778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221" name="Picture 10" descr="M:\!WORKING-DAILY-BACK-UP\Pix\Brett's Pics\OK\bow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09600"/>
            <a:ext cx="27432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M:\!WORKING-DAILY-BACK-UP\Pix\Brett's Pics\OK\Security_Cou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86200"/>
            <a:ext cx="3124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31" y="685800"/>
            <a:ext cx="872706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Globalization:</a:t>
            </a:r>
          </a:p>
          <a:p>
            <a:endParaRPr lang="en-US" sz="3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 Has many definitions, but generally it </a:t>
            </a:r>
          </a:p>
          <a:p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    refers to various global interconnections: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 smtClean="0">
                <a:latin typeface="Comic Sans MS" pitchFamily="66" charset="0"/>
              </a:rPr>
              <a:t> Economic</a:t>
            </a:r>
          </a:p>
          <a:p>
            <a:pPr lvl="3"/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Political</a:t>
            </a:r>
          </a:p>
          <a:p>
            <a:pPr lvl="3"/>
            <a:endParaRPr lang="en-US" sz="3200" dirty="0" smtClean="0">
              <a:latin typeface="Comic Sans MS" pitchFamily="66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Social</a:t>
            </a:r>
          </a:p>
          <a:p>
            <a:pPr lvl="3"/>
            <a:endParaRPr lang="en-US" sz="3200" dirty="0">
              <a:latin typeface="Comic Sans MS" pitchFamily="66" charset="0"/>
              <a:cs typeface="Rod" pitchFamily="49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350520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McDonalds in Japan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419600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United Nations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WINDOWS\Temporary Internet Files\Content.IE5\299VI4DI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17145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43400" y="54102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music!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6858000" y="3581400"/>
            <a:ext cx="1042416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7543800" y="6248400"/>
            <a:ext cx="1042416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990600"/>
            <a:ext cx="5562250" cy="5139630"/>
            <a:chOff x="192" y="346"/>
            <a:chExt cx="3453" cy="2800"/>
          </a:xfrm>
        </p:grpSpPr>
        <p:sp>
          <p:nvSpPr>
            <p:cNvPr id="9223" name="Text Box 3"/>
            <p:cNvSpPr txBox="1">
              <a:spLocks noChangeArrowheads="1"/>
            </p:cNvSpPr>
            <p:nvPr/>
          </p:nvSpPr>
          <p:spPr bwMode="auto">
            <a:xfrm>
              <a:off x="192" y="346"/>
              <a:ext cx="3453" cy="2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231775" indent="-231775"/>
              <a:r>
                <a:rPr lang="en-US" sz="2800" b="1" dirty="0" smtClean="0">
                  <a:solidFill>
                    <a:srgbClr val="FFFF00"/>
                  </a:solidFill>
                  <a:latin typeface="Comic Sans MS" pitchFamily="66" charset="0"/>
                </a:rPr>
                <a:t>Globalization </a:t>
              </a:r>
              <a:r>
                <a:rPr lang="en-US" sz="2800" b="1" dirty="0">
                  <a:solidFill>
                    <a:srgbClr val="FFFF00"/>
                  </a:solidFill>
                  <a:latin typeface="Comic Sans MS" pitchFamily="66" charset="0"/>
                </a:rPr>
                <a:t>Is Here to Stay!</a:t>
              </a:r>
            </a:p>
            <a:p>
              <a:pPr marL="231775" indent="-231775"/>
              <a:endParaRPr lang="en-US" sz="2000" dirty="0" smtClean="0">
                <a:latin typeface="Verdana" pitchFamily="34" charset="0"/>
              </a:endParaRPr>
            </a:p>
            <a:p>
              <a:pPr marL="231775" indent="-231775"/>
              <a:endParaRPr lang="en-US" sz="2000" dirty="0">
                <a:latin typeface="Verdana" pitchFamily="34" charset="0"/>
              </a:endParaRPr>
            </a:p>
            <a:p>
              <a:pPr marL="231775" indent="-231775"/>
              <a:endParaRPr lang="en-US" sz="2000" b="1" dirty="0">
                <a:solidFill>
                  <a:srgbClr val="001744"/>
                </a:solidFill>
                <a:latin typeface="Verdana" pitchFamily="34" charset="0"/>
              </a:endParaRPr>
            </a:p>
            <a:p>
              <a:pPr marL="231775" indent="-231775"/>
              <a:endParaRPr lang="en-US" sz="2000" dirty="0" smtClean="0">
                <a:latin typeface="Comic Sans MS" pitchFamily="66" charset="0"/>
              </a:endParaRPr>
            </a:p>
            <a:p>
              <a:pPr marL="231775" indent="-231775"/>
              <a:endParaRPr lang="en-US" sz="2000" dirty="0"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 smtClean="0">
                <a:solidFill>
                  <a:srgbClr val="001745"/>
                </a:solidFill>
                <a:latin typeface="Comic Sans MS" pitchFamily="66" charset="0"/>
              </a:endParaRPr>
            </a:p>
            <a:p>
              <a:pPr marL="231775" indent="-231775"/>
              <a:endParaRPr lang="en-US" sz="2000" b="1" dirty="0">
                <a:solidFill>
                  <a:srgbClr val="001745"/>
                </a:solidFill>
                <a:latin typeface="Comic Sans MS" pitchFamily="66" charset="0"/>
              </a:endParaRPr>
            </a:p>
          </p:txBody>
        </p:sp>
        <p:sp>
          <p:nvSpPr>
            <p:cNvPr id="9224" name="Line 4"/>
            <p:cNvSpPr>
              <a:spLocks noChangeShapeType="1"/>
            </p:cNvSpPr>
            <p:nvPr/>
          </p:nvSpPr>
          <p:spPr bwMode="auto">
            <a:xfrm>
              <a:off x="288" y="778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221" name="Picture 10" descr="M:\!WORKING-DAILY-BACK-UP\Pix\Brett's Pics\OK\bow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09600"/>
            <a:ext cx="27432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M:\!WORKING-DAILY-BACK-UP\Pix\Brett's Pics\OK\Security_Cou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86200"/>
            <a:ext cx="3124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981200"/>
            <a:ext cx="4844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Globalization does have problems and </a:t>
            </a:r>
          </a:p>
          <a:p>
            <a:pPr marL="231775" indent="-231775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negative effects, but it is not going to </a:t>
            </a:r>
          </a:p>
          <a:p>
            <a:pPr marL="231775" indent="-231775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disappear.  So…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4790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endParaRPr lang="en-US" dirty="0" smtClean="0">
              <a:latin typeface="Comic Sans MS" pitchFamily="66" charset="0"/>
            </a:endParaRPr>
          </a:p>
          <a:p>
            <a:pPr marL="231775" indent="-231775"/>
            <a:r>
              <a:rPr lang="en-US" sz="2000" dirty="0" smtClean="0">
                <a:latin typeface="Comic Sans MS" pitchFamily="66" charset="0"/>
              </a:rPr>
              <a:t>We need to learn how to reap its </a:t>
            </a:r>
          </a:p>
          <a:p>
            <a:pPr marL="231775" indent="-231775"/>
            <a:r>
              <a:rPr lang="en-US" sz="2000" dirty="0" smtClean="0">
                <a:latin typeface="Comic Sans MS" pitchFamily="66" charset="0"/>
              </a:rPr>
              <a:t>benefits, and minimize its costs. To do</a:t>
            </a:r>
          </a:p>
          <a:p>
            <a:pPr marL="231775" indent="-231775"/>
            <a:r>
              <a:rPr lang="en-US" sz="2000" dirty="0" smtClean="0">
                <a:latin typeface="Comic Sans MS" pitchFamily="66" charset="0"/>
              </a:rPr>
              <a:t>that, we must: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419600"/>
            <a:ext cx="53816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Understand its impacts </a:t>
            </a:r>
          </a:p>
          <a:p>
            <a:pPr marL="231775" indent="-231775">
              <a:buFontTx/>
              <a:buChar char="•"/>
            </a:pP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Work to remedy the problems </a:t>
            </a:r>
          </a:p>
          <a:p>
            <a:pPr marL="231775" indent="-231775"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Work to spread the benefits as widely </a:t>
            </a:r>
          </a:p>
          <a:p>
            <a:pPr marL="231775" indent="-231775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as possible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9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What is a “world citizen?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3615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Look at your previous answer.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…..on the reverse side of your index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card, if you would like to revise your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previous  description, please do so NOW.</a:t>
            </a:r>
          </a:p>
          <a:p>
            <a:endParaRPr lang="en-US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Sign your name to the side of your card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that you want me to read and post in class.</a:t>
            </a:r>
          </a:p>
          <a:p>
            <a:endParaRPr lang="en-US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TURN IT IN!!!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“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Find Someone Who….”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95600"/>
            <a:ext cx="7787709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All the statements handed out  deal with “Globalization”.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Were would you put your “statement”?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Positive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example of Globalization?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Negativ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 or is your statement just a “</a:t>
            </a:r>
            <a:r>
              <a:rPr lang="en-US" sz="2000" dirty="0" smtClean="0">
                <a:solidFill>
                  <a:srgbClr val="00CC00"/>
                </a:solidFill>
                <a:latin typeface="Comic Sans MS" pitchFamily="66" charset="0"/>
              </a:rPr>
              <a:t>general statement</a:t>
            </a:r>
            <a:r>
              <a:rPr lang="en-US" sz="2000" dirty="0" smtClean="0">
                <a:latin typeface="Comic Sans MS" pitchFamily="66" charset="0"/>
              </a:rPr>
              <a:t>”?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Review your notes and decide under which title you would place </a:t>
            </a:r>
          </a:p>
          <a:p>
            <a:r>
              <a:rPr lang="en-US" sz="2000" dirty="0" smtClean="0">
                <a:latin typeface="Comic Sans MS" pitchFamily="66" charset="0"/>
              </a:rPr>
              <a:t>your statement….and EXPLAIN WHY YOU WOULD DO SO.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When called on,  “place it” and “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explain</a:t>
            </a:r>
            <a:r>
              <a:rPr lang="en-US" sz="2000" dirty="0" smtClean="0">
                <a:latin typeface="Comic Sans MS" pitchFamily="66" charset="0"/>
              </a:rPr>
              <a:t>” your reasoning.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1724126" cy="92333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Aspects</a:t>
            </a:r>
          </a:p>
          <a:p>
            <a:pPr algn="ctr"/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Globalization</a:t>
            </a:r>
            <a:endParaRPr lang="en-US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990600"/>
            <a:ext cx="1720086" cy="92333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524000"/>
            <a:ext cx="1817934" cy="92333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Aspects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Globalization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09800"/>
            <a:ext cx="1752600" cy="800219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Statement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32316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What’s up today? </a:t>
            </a:r>
          </a:p>
          <a:p>
            <a:pPr marL="342900" indent="-342900">
              <a:defRPr/>
            </a:pP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Review PPT on Globalization and take quiz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b="1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Partners will create a concept map as an example of international [global] exchange.</a:t>
            </a:r>
          </a:p>
          <a:p>
            <a:pPr marL="457200" indent="-457200">
              <a:defRPr/>
            </a:pP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43000" y="990600"/>
            <a:ext cx="65532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Please sign on to your laptop!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6" descr="C:\WINDOWS\Temporary Internet Files\Content.IE5\DNBXN9DS\MCj044045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793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0" y="19050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Block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Action Button: End 7">
            <a:hlinkClick r:id="rId3" action="ppaction://hlinksldjump" highlightClick="1"/>
          </p:cNvPr>
          <p:cNvSpPr/>
          <p:nvPr/>
        </p:nvSpPr>
        <p:spPr>
          <a:xfrm>
            <a:off x="5791200" y="6019800"/>
            <a:ext cx="1042416" cy="838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-of-countries-with-mcdona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  <p:sp>
        <p:nvSpPr>
          <p:cNvPr id="3" name="Action Button: Forward or Next 2">
            <a:hlinkClick r:id="" action="ppaction://hlinkshowjump?jump=previousslide" highlightClick="1"/>
          </p:cNvPr>
          <p:cNvSpPr/>
          <p:nvPr/>
        </p:nvSpPr>
        <p:spPr>
          <a:xfrm>
            <a:off x="7239000" y="6248400"/>
            <a:ext cx="1042416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74975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idea of “Globalization” ….can be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simplified by identifying a few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KEY TRAITS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2092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Improved Technology in Transportation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&amp; Technolog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How did we communicate years ago witho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 </a:t>
            </a:r>
            <a:r>
              <a:rPr lang="en-US" sz="2400" dirty="0" smtClean="0">
                <a:latin typeface="Comic Sans MS" pitchFamily="66" charset="0"/>
              </a:rPr>
              <a:t>a 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phone, instant message, fax, or video conference?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Today, anyone with $$ can easily book a plane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flight and show up half way around the world 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in a matter of hours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419256">
            <a:off x="1186855" y="2584531"/>
            <a:ext cx="6378669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world begins to shrink….metaphorically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C:\Users\Owner\AppData\Local\Microsoft\Windows\Temporary Internet Files\Content.IE5\SMPKH9QP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2667000" cy="24384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SMPKH9QP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38600"/>
            <a:ext cx="2133600" cy="1752600"/>
          </a:xfrm>
          <a:prstGeom prst="rect">
            <a:avLst/>
          </a:prstGeom>
          <a:noFill/>
        </p:spPr>
      </p:pic>
      <p:pic>
        <p:nvPicPr>
          <p:cNvPr id="7" name="Picture 2" descr="C:\Users\Owner\AppData\Local\Microsoft\Windows\Temporary Internet Files\Content.IE5\SMPKH9QP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0600"/>
            <a:ext cx="1676400" cy="1447800"/>
          </a:xfrm>
          <a:prstGeom prst="rect">
            <a:avLst/>
          </a:prstGeom>
          <a:noFill/>
        </p:spPr>
      </p:pic>
      <p:pic>
        <p:nvPicPr>
          <p:cNvPr id="8" name="Picture 2" descr="C:\Users\Owner\AppData\Local\Microsoft\Windows\Temporary Internet Files\Content.IE5\SMPKH9QP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257800"/>
            <a:ext cx="1219200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75260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78165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Movement of People and Capital</a:t>
            </a: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Today, people can move any where in the world 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in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search of a new home, new job, or to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flee a place of danger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Immigration</a:t>
            </a:r>
          </a:p>
          <a:p>
            <a:pPr lvl="3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What has made capital ($$) move between 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countries faster than in the past?</a:t>
            </a:r>
          </a:p>
          <a:p>
            <a:pPr lvl="3">
              <a:buFont typeface="Arial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20419256">
            <a:off x="189095" y="2626037"/>
            <a:ext cx="9016098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Developing countries are a popular place for investors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 place their capital because of the enormous room for growth!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0" name="Picture 2" descr="C:\Users\Owner\AppData\Local\Microsoft\Windows\Temporary Internet Files\Content.IE5\T65QTH6C\MC9002420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516" y="457200"/>
            <a:ext cx="1205484" cy="1252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4191000"/>
            <a:ext cx="3185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Electronic transfers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7" name="Picture 2" descr="C:\WINDOWS\Temporary Internet Files\Content.IE5\299VI4DI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572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823174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Diffusion of Knowledge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‘Diffusion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’ </a:t>
            </a:r>
            <a:r>
              <a:rPr lang="en-US" sz="2400" dirty="0" smtClean="0">
                <a:latin typeface="Comic Sans MS" pitchFamily="66" charset="0"/>
              </a:rPr>
              <a:t>simply means “to spread out”….and that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is exactly what any new-found knowledge does!</a:t>
            </a:r>
          </a:p>
          <a:p>
            <a:pPr lvl="1"/>
            <a:endParaRPr lang="en-US" sz="2400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 When a new invention or way of doing something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pops  up, it doesn’t stay a secret for long.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" name="Picture 3" descr="C:\Users\Owner\AppData\Local\Microsoft\Windows\Temporary Internet Files\Content.IE5\IUOB8NRM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1371600" cy="167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4419600"/>
            <a:ext cx="7010400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long did it take SE Asia to use the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tractors, and other farm machines…and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ely less on manual labor?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Owner\AppData\Local\Microsoft\Windows\Temporary Internet Files\Content.IE5\SMPKH9QP\MC9002381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733800"/>
            <a:ext cx="2052119" cy="27115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762000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596" y="304800"/>
            <a:ext cx="832631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on-</a:t>
            </a:r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overnmental </a:t>
            </a:r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rganizations [</a:t>
            </a:r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NGO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s]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&amp; </a:t>
            </a:r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Multinational Corporations</a:t>
            </a: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NGOs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many deal with issues that do not pay attention</a:t>
            </a:r>
          </a:p>
          <a:p>
            <a:pPr lvl="2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to borders/government:</a:t>
            </a: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global warming</a:t>
            </a: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energy use</a:t>
            </a: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regulating child labor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examples:</a:t>
            </a: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Amnesty International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Doctors without Borders</a:t>
            </a:r>
            <a:endParaRPr lang="en-US" sz="2400" dirty="0" smtClean="0">
              <a:latin typeface="Comic Sans MS" pitchFamily="66" charset="0"/>
            </a:endParaRPr>
          </a:p>
          <a:p>
            <a:pPr lvl="2"/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19166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Multinational Corporations</a:t>
            </a:r>
            <a:endParaRPr lang="en-US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The increased transportation &amp; communication</a:t>
            </a:r>
          </a:p>
          <a:p>
            <a:pPr lvl="2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around the globe means MORE MARKETS TO</a:t>
            </a:r>
          </a:p>
          <a:p>
            <a:pPr lvl="2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SELL YOUR GOODS:</a:t>
            </a:r>
          </a:p>
          <a:p>
            <a:pPr lvl="4"/>
            <a:endParaRPr lang="en-US" sz="2400" dirty="0" smtClean="0">
              <a:latin typeface="Comic Sans MS" pitchFamily="66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Also…more businesses are going global because</a:t>
            </a:r>
          </a:p>
          <a:p>
            <a:pPr lvl="2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some jobs can be done by foreign workers</a:t>
            </a:r>
          </a:p>
          <a:p>
            <a:pPr lvl="2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for a much cheaper cost than domestic</a:t>
            </a:r>
          </a:p>
          <a:p>
            <a:pPr lvl="2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workers.</a:t>
            </a:r>
          </a:p>
          <a:p>
            <a:pPr lvl="4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lvl="2"/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289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#3 (continued):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257800"/>
            <a:ext cx="3219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What is this called?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“Outsourcing”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Action Button: End 6">
            <a:hlinkClick r:id="rId3" action="ppaction://hlinksldjump" highlightClick="1"/>
          </p:cNvPr>
          <p:cNvSpPr/>
          <p:nvPr/>
        </p:nvSpPr>
        <p:spPr>
          <a:xfrm>
            <a:off x="8610600" y="2895600"/>
            <a:ext cx="533400" cy="7376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rId4" action="ppaction://hlinksldjump" highlightClick="1"/>
          </p:cNvPr>
          <p:cNvSpPr/>
          <p:nvPr/>
        </p:nvSpPr>
        <p:spPr>
          <a:xfrm>
            <a:off x="7010400" y="6096000"/>
            <a:ext cx="1042416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1433</Words>
  <Application>Microsoft Office PowerPoint</Application>
  <PresentationFormat>On-screen Show (4:3)</PresentationFormat>
  <Paragraphs>372</Paragraphs>
  <Slides>33</Slides>
  <Notes>31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Globalization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Corporate Expansion</vt:lpstr>
      <vt:lpstr>Corporate Domination</vt:lpstr>
      <vt:lpstr>Trade versus Aid?</vt:lpstr>
      <vt:lpstr>Trade versus Aid?</vt:lpstr>
      <vt:lpstr>Other Issues:</vt:lpstr>
      <vt:lpstr>Slide 23</vt:lpstr>
      <vt:lpstr>Slide 24</vt:lpstr>
      <vt:lpstr>Slide 25</vt:lpstr>
      <vt:lpstr>Globalisation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</dc:title>
  <dc:creator>Kathleen Tavani</dc:creator>
  <cp:lastModifiedBy>ktavani</cp:lastModifiedBy>
  <cp:revision>103</cp:revision>
  <dcterms:created xsi:type="dcterms:W3CDTF">2011-01-16T21:17:20Z</dcterms:created>
  <dcterms:modified xsi:type="dcterms:W3CDTF">2015-02-05T12:34:33Z</dcterms:modified>
</cp:coreProperties>
</file>